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7" r:id="rId4"/>
    <p:sldId id="258" r:id="rId5"/>
    <p:sldId id="259" r:id="rId6"/>
    <p:sldId id="266" r:id="rId7"/>
    <p:sldId id="260" r:id="rId8"/>
    <p:sldId id="261" r:id="rId9"/>
    <p:sldId id="265" r:id="rId10"/>
    <p:sldId id="264" r:id="rId11"/>
    <p:sldId id="263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40" autoAdjust="0"/>
    <p:restoredTop sz="87630" autoAdjust="0"/>
  </p:normalViewPr>
  <p:slideViewPr>
    <p:cSldViewPr snapToGrid="0">
      <p:cViewPr varScale="1">
        <p:scale>
          <a:sx n="73" d="100"/>
          <a:sy n="73" d="100"/>
        </p:scale>
        <p:origin x="76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owncloud\Th&#232;se_g&#233;n&#233;ral\Baptiste\Rendu%20final%20Baptiste\Estimation%20Quantit&#233;%20de%20mat&#233;riaux%20de%20structure_Rhino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owncloud\Th&#232;se_g&#233;n&#233;ral\Communications\Conf&#233;rences\IBPSA%20France%202022\analyse%20r&#233;sultats%20IBPSA%202022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wurtz\Downloads\Comparaison%20Tour%20versus%203%20Batiments%20v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Lumières_béton!$S$46</c:f>
              <c:strCache>
                <c:ptCount val="1"/>
                <c:pt idx="0">
                  <c:v>3 bâtiments de 10 étages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Lumières_béton!$R$47:$R$50</c:f>
              <c:strCache>
                <c:ptCount val="4"/>
                <c:pt idx="0">
                  <c:v>Superstructure - béton</c:v>
                </c:pt>
                <c:pt idx="1">
                  <c:v>Superstructure - Acier d'armature</c:v>
                </c:pt>
                <c:pt idx="2">
                  <c:v>Fondations - Béton</c:v>
                </c:pt>
                <c:pt idx="3">
                  <c:v>Fondations - Acier d'armature</c:v>
                </c:pt>
              </c:strCache>
            </c:strRef>
          </c:cat>
          <c:val>
            <c:numRef>
              <c:f>Lumières_béton!$S$47:$S$50</c:f>
              <c:numCache>
                <c:formatCode>0</c:formatCode>
                <c:ptCount val="4"/>
                <c:pt idx="0">
                  <c:v>57.777777777777771</c:v>
                </c:pt>
                <c:pt idx="1">
                  <c:v>75.103734439834</c:v>
                </c:pt>
                <c:pt idx="2">
                  <c:v>82.222222222222229</c:v>
                </c:pt>
                <c:pt idx="3">
                  <c:v>58.487972508591064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2B-4A8F-B6D6-041247D90D1D}"/>
            </c:ext>
          </c:extLst>
        </c:ser>
        <c:ser>
          <c:idx val="1"/>
          <c:order val="1"/>
          <c:tx>
            <c:strRef>
              <c:f>Lumières_béton!$T$46</c:f>
              <c:strCache>
                <c:ptCount val="1"/>
                <c:pt idx="0">
                  <c:v>Tour de 30 étages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Lumières_béton!$R$47:$R$50</c:f>
              <c:strCache>
                <c:ptCount val="4"/>
                <c:pt idx="0">
                  <c:v>Superstructure - béton</c:v>
                </c:pt>
                <c:pt idx="1">
                  <c:v>Superstructure - Acier d'armature</c:v>
                </c:pt>
                <c:pt idx="2">
                  <c:v>Fondations - Béton</c:v>
                </c:pt>
                <c:pt idx="3">
                  <c:v>Fondations - Acier d'armature</c:v>
                </c:pt>
              </c:strCache>
            </c:strRef>
          </c:cat>
          <c:val>
            <c:numRef>
              <c:f>Lumières_béton!$T$47:$T$50</c:f>
              <c:numCache>
                <c:formatCode>General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 formatCode="0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D2B-4A8F-B6D6-041247D90D1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67831424"/>
        <c:axId val="167871616"/>
      </c:barChart>
      <c:catAx>
        <c:axId val="167831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67871616"/>
        <c:crosses val="autoZero"/>
        <c:auto val="1"/>
        <c:lblAlgn val="ctr"/>
        <c:lblOffset val="100"/>
        <c:noMultiLvlLbl val="0"/>
      </c:catAx>
      <c:valAx>
        <c:axId val="16787161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67831424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740308954904194"/>
          <c:y val="0.17488709633676391"/>
          <c:w val="0.25559479598679447"/>
          <c:h val="0.61356094646094728"/>
        </c:manualLayout>
      </c:layout>
      <c:radarChart>
        <c:radarStyle val="marker"/>
        <c:varyColors val="0"/>
        <c:ser>
          <c:idx val="0"/>
          <c:order val="0"/>
          <c:tx>
            <c:strRef>
              <c:f>Feuil1!$C$28</c:f>
              <c:strCache>
                <c:ptCount val="1"/>
                <c:pt idx="0">
                  <c:v>Tour de 30 étages</c:v>
                </c:pt>
              </c:strCache>
            </c:strRef>
          </c:tx>
          <c:spPr>
            <a:ln w="158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4"/>
            <c:spPr>
              <a:gradFill rotWithShape="1">
                <a:gsLst>
                  <a:gs pos="0">
                    <a:schemeClr val="accent1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1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1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</c:marker>
          <c:cat>
            <c:strRef>
              <c:f>Feuil1!$B$29:$B$35</c:f>
              <c:strCache>
                <c:ptCount val="7"/>
                <c:pt idx="0">
                  <c:v>Changement climatique, total (kg CO2 eq.)</c:v>
                </c:pt>
                <c:pt idx="1">
                  <c:v>Consommation totale d'énergie primaire (MJ)</c:v>
                </c:pt>
                <c:pt idx="2">
                  <c:v>Utilisation nette d'eau douce (m3)</c:v>
                </c:pt>
                <c:pt idx="3">
                  <c:v>Déchets éliminés, total (kg)</c:v>
                </c:pt>
                <c:pt idx="4">
                  <c:v>Déchets radioactifs éliminés (kg)</c:v>
                </c:pt>
                <c:pt idx="5">
                  <c:v>Dommage total écosystème, hiérarchiste (PDF.m².an)</c:v>
                </c:pt>
                <c:pt idx="6">
                  <c:v>Dommage total santé humaine, hiérarchiste (DALY)</c:v>
                </c:pt>
              </c:strCache>
            </c:strRef>
          </c:cat>
          <c:val>
            <c:numRef>
              <c:f>Feuil1!$C$29:$C$35</c:f>
              <c:numCache>
                <c:formatCode>General</c:formatCode>
                <c:ptCount val="7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DB-4CBC-8D02-4269B3857F69}"/>
            </c:ext>
          </c:extLst>
        </c:ser>
        <c:ser>
          <c:idx val="1"/>
          <c:order val="1"/>
          <c:tx>
            <c:strRef>
              <c:f>Feuil1!$D$28</c:f>
              <c:strCache>
                <c:ptCount val="1"/>
                <c:pt idx="0">
                  <c:v>3 bâtiments de 10 étages</c:v>
                </c:pt>
              </c:strCache>
            </c:strRef>
          </c:tx>
          <c:spPr>
            <a:ln w="158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4"/>
            <c:spPr>
              <a:gradFill rotWithShape="1">
                <a:gsLst>
                  <a:gs pos="0">
                    <a:schemeClr val="accent2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2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2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</c:marker>
          <c:cat>
            <c:strRef>
              <c:f>Feuil1!$B$29:$B$35</c:f>
              <c:strCache>
                <c:ptCount val="7"/>
                <c:pt idx="0">
                  <c:v>Changement climatique, total (kg CO2 eq.)</c:v>
                </c:pt>
                <c:pt idx="1">
                  <c:v>Consommation totale d'énergie primaire (MJ)</c:v>
                </c:pt>
                <c:pt idx="2">
                  <c:v>Utilisation nette d'eau douce (m3)</c:v>
                </c:pt>
                <c:pt idx="3">
                  <c:v>Déchets éliminés, total (kg)</c:v>
                </c:pt>
                <c:pt idx="4">
                  <c:v>Déchets radioactifs éliminés (kg)</c:v>
                </c:pt>
                <c:pt idx="5">
                  <c:v>Dommage total écosystème, hiérarchiste (PDF.m².an)</c:v>
                </c:pt>
                <c:pt idx="6">
                  <c:v>Dommage total santé humaine, hiérarchiste (DALY)</c:v>
                </c:pt>
              </c:strCache>
            </c:strRef>
          </c:cat>
          <c:val>
            <c:numRef>
              <c:f>Feuil1!$D$29:$D$35</c:f>
              <c:numCache>
                <c:formatCode>General</c:formatCode>
                <c:ptCount val="7"/>
                <c:pt idx="0">
                  <c:v>81.847732174834874</c:v>
                </c:pt>
                <c:pt idx="1">
                  <c:v>84.182677729678147</c:v>
                </c:pt>
                <c:pt idx="2">
                  <c:v>81.923817551827781</c:v>
                </c:pt>
                <c:pt idx="3">
                  <c:v>75.905943455117381</c:v>
                </c:pt>
                <c:pt idx="4">
                  <c:v>85.602896027511804</c:v>
                </c:pt>
                <c:pt idx="5">
                  <c:v>81.958697290308294</c:v>
                </c:pt>
                <c:pt idx="6">
                  <c:v>80.761610567972838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DB-4CBC-8D02-4269B3857F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4818432"/>
        <c:axId val="194819968"/>
      </c:radarChart>
      <c:catAx>
        <c:axId val="194818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94819968"/>
        <c:crosses val="autoZero"/>
        <c:auto val="1"/>
        <c:lblAlgn val="ctr"/>
        <c:lblOffset val="100"/>
        <c:noMultiLvlLbl val="0"/>
      </c:catAx>
      <c:valAx>
        <c:axId val="194819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9481843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282593551223681"/>
          <c:y val="8.2837325005371026E-2"/>
          <c:w val="0.52445099623644675"/>
          <c:h val="0.6602802866553445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Feuil1!$A$6</c:f>
              <c:strCache>
                <c:ptCount val="1"/>
                <c:pt idx="0">
                  <c:v>Chauffage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Feuil1!$B$5:$C$5</c:f>
              <c:strCache>
                <c:ptCount val="2"/>
                <c:pt idx="0">
                  <c:v>Tour</c:v>
                </c:pt>
                <c:pt idx="1">
                  <c:v>3 bâtiments</c:v>
                </c:pt>
              </c:strCache>
            </c:strRef>
          </c:cat>
          <c:val>
            <c:numRef>
              <c:f>Feuil1!$B$6:$C$6</c:f>
              <c:numCache>
                <c:formatCode>General</c:formatCode>
                <c:ptCount val="2"/>
                <c:pt idx="0">
                  <c:v>36.9</c:v>
                </c:pt>
                <c:pt idx="1">
                  <c:v>41.9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D1-49AC-8CCA-B2A631D87E47}"/>
            </c:ext>
          </c:extLst>
        </c:ser>
        <c:ser>
          <c:idx val="1"/>
          <c:order val="1"/>
          <c:tx>
            <c:strRef>
              <c:f>Feuil1!$A$7</c:f>
              <c:strCache>
                <c:ptCount val="1"/>
                <c:pt idx="0">
                  <c:v>Structure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Feuil1!$B$5:$C$5</c:f>
              <c:strCache>
                <c:ptCount val="2"/>
                <c:pt idx="0">
                  <c:v>Tour</c:v>
                </c:pt>
                <c:pt idx="1">
                  <c:v>3 bâtiments</c:v>
                </c:pt>
              </c:strCache>
            </c:strRef>
          </c:cat>
          <c:val>
            <c:numRef>
              <c:f>Feuil1!$B$7:$C$7</c:f>
              <c:numCache>
                <c:formatCode>General</c:formatCode>
                <c:ptCount val="2"/>
                <c:pt idx="0">
                  <c:v>47.7</c:v>
                </c:pt>
                <c:pt idx="1">
                  <c:v>34.200000000000003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D1-49AC-8CCA-B2A631D87E47}"/>
            </c:ext>
          </c:extLst>
        </c:ser>
        <c:ser>
          <c:idx val="2"/>
          <c:order val="2"/>
          <c:tx>
            <c:strRef>
              <c:f>Feuil1!$A$8</c:f>
              <c:strCache>
                <c:ptCount val="1"/>
                <c:pt idx="0">
                  <c:v>Prod PV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Feuil1!$B$5:$C$5</c:f>
              <c:strCache>
                <c:ptCount val="2"/>
                <c:pt idx="0">
                  <c:v>Tour</c:v>
                </c:pt>
                <c:pt idx="1">
                  <c:v>3 bâtiments</c:v>
                </c:pt>
              </c:strCache>
            </c:strRef>
          </c:cat>
          <c:val>
            <c:numRef>
              <c:f>Feuil1!$B$8:$C$8</c:f>
              <c:numCache>
                <c:formatCode>0.0</c:formatCode>
                <c:ptCount val="2"/>
                <c:pt idx="0">
                  <c:v>-18.367999999999999</c:v>
                </c:pt>
                <c:pt idx="1">
                  <c:v>-55.103999999999999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D1-49AC-8CCA-B2A631D87E47}"/>
            </c:ext>
          </c:extLst>
        </c:ser>
        <c:ser>
          <c:idx val="3"/>
          <c:order val="3"/>
          <c:tx>
            <c:strRef>
              <c:f>Feuil1!$A$10</c:f>
              <c:strCache>
                <c:ptCount val="1"/>
                <c:pt idx="0">
                  <c:v>Conso ascenseurs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Feuil1!$B$5:$C$5</c:f>
              <c:strCache>
                <c:ptCount val="2"/>
                <c:pt idx="0">
                  <c:v>Tour</c:v>
                </c:pt>
                <c:pt idx="1">
                  <c:v>3 bâtiments</c:v>
                </c:pt>
              </c:strCache>
            </c:strRef>
          </c:cat>
          <c:val>
            <c:numRef>
              <c:f>Feuil1!$B$10:$C$10</c:f>
              <c:numCache>
                <c:formatCode>0.0</c:formatCode>
                <c:ptCount val="2"/>
                <c:pt idx="0">
                  <c:v>41.912639999999996</c:v>
                </c:pt>
                <c:pt idx="1">
                  <c:v>19.139903999999998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D1-49AC-8CCA-B2A631D87E47}"/>
            </c:ext>
          </c:extLst>
        </c:ser>
        <c:ser>
          <c:idx val="4"/>
          <c:order val="4"/>
          <c:tx>
            <c:strRef>
              <c:f>Feuil1!$A$11</c:f>
              <c:strCache>
                <c:ptCount val="1"/>
                <c:pt idx="0">
                  <c:v>Fab ascens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Feuil1!$B$5:$C$5</c:f>
              <c:strCache>
                <c:ptCount val="2"/>
                <c:pt idx="0">
                  <c:v>Tour</c:v>
                </c:pt>
                <c:pt idx="1">
                  <c:v>3 bâtiments</c:v>
                </c:pt>
              </c:strCache>
            </c:strRef>
          </c:cat>
          <c:val>
            <c:numRef>
              <c:f>Feuil1!$B$11:$C$11</c:f>
              <c:numCache>
                <c:formatCode>0.0</c:formatCode>
                <c:ptCount val="2"/>
                <c:pt idx="0">
                  <c:v>12.852585899999999</c:v>
                </c:pt>
                <c:pt idx="1">
                  <c:v>5.8692857400000005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D1-49AC-8CCA-B2A631D87E47}"/>
            </c:ext>
          </c:extLst>
        </c:ser>
        <c:ser>
          <c:idx val="5"/>
          <c:order val="5"/>
          <c:tx>
            <c:strRef>
              <c:f>Feuil1!$A$12</c:f>
              <c:strCache>
                <c:ptCount val="1"/>
                <c:pt idx="0">
                  <c:v>Prod agricole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Feuil1!$B$5:$C$5</c:f>
              <c:strCache>
                <c:ptCount val="2"/>
                <c:pt idx="0">
                  <c:v>Tour</c:v>
                </c:pt>
                <c:pt idx="1">
                  <c:v>3 bâtiments</c:v>
                </c:pt>
              </c:strCache>
            </c:strRef>
          </c:cat>
          <c:val>
            <c:numRef>
              <c:f>Feuil1!$B$12:$C$12</c:f>
              <c:numCache>
                <c:formatCode>0.0</c:formatCode>
                <c:ptCount val="2"/>
                <c:pt idx="0">
                  <c:v>0</c:v>
                </c:pt>
                <c:pt idx="1">
                  <c:v>-4.0860000000000003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2D1-49AC-8CCA-B2A631D87E47}"/>
            </c:ext>
          </c:extLst>
        </c:ser>
        <c:ser>
          <c:idx val="6"/>
          <c:order val="6"/>
          <c:tx>
            <c:strRef>
              <c:f>Feuil1!$A$9</c:f>
              <c:strCache>
                <c:ptCount val="1"/>
                <c:pt idx="0">
                  <c:v>Fab PV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val>
            <c:numRef>
              <c:f>Feuil1!$B$9:$C$9</c:f>
              <c:numCache>
                <c:formatCode>0.0</c:formatCode>
                <c:ptCount val="2"/>
                <c:pt idx="0">
                  <c:v>2.4746666666666663</c:v>
                </c:pt>
                <c:pt idx="1">
                  <c:v>7.4239999999999995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2D1-49AC-8CCA-B2A631D87E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26214031"/>
        <c:axId val="2126214447"/>
      </c:barChart>
      <c:catAx>
        <c:axId val="212621403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126214447"/>
        <c:crosses val="autoZero"/>
        <c:auto val="1"/>
        <c:lblAlgn val="ctr"/>
        <c:lblOffset val="100"/>
        <c:noMultiLvlLbl val="0"/>
      </c:catAx>
      <c:valAx>
        <c:axId val="21262144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dirty="0"/>
                  <a:t>t CO2 eq. par an</a:t>
                </a:r>
              </a:p>
            </c:rich>
          </c:tx>
          <c:layout>
            <c:manualLayout>
              <c:xMode val="edge"/>
              <c:yMode val="edge"/>
              <c:x val="4.8516708512218759E-2"/>
              <c:y val="0.1952257435769587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1262140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00076877386956"/>
          <c:y val="5.2125729091184222E-2"/>
          <c:w val="0.22144601274854606"/>
          <c:h val="0.6599640513910094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AE8D2-AFAE-4792-854F-27C7A6C15B39}" type="datetimeFigureOut">
              <a:rPr lang="fr-FR" smtClean="0"/>
              <a:t>18/05/2022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FB1680-E14B-4EE3-A444-C63ED7F19E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6064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>
                <a:sym typeface="Wingdings" panose="05000000000000000000" pitchFamily="2" charset="2"/>
              </a:rPr>
              <a:t>Problématique plus large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aseline="0" dirty="0" smtClean="0">
              <a:sym typeface="Wingdings" panose="05000000000000000000" pitchFamily="2" charset="2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aseline="0" dirty="0" smtClean="0">
              <a:sym typeface="Wingdings" panose="05000000000000000000" pitchFamily="2" charset="2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aseline="0" dirty="0" smtClean="0">
              <a:sym typeface="Wingdings" panose="05000000000000000000" pitchFamily="2" charset="2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aseline="0" dirty="0" smtClean="0">
              <a:sym typeface="Wingdings" panose="05000000000000000000" pitchFamily="2" charset="2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aseline="0" dirty="0" smtClean="0">
              <a:sym typeface="Wingdings" panose="05000000000000000000" pitchFamily="2" charset="2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>
                <a:sym typeface="Wingdings" panose="05000000000000000000" pitchFamily="2" charset="2"/>
              </a:rPr>
              <a:t>Contexte climatique actuel : Volonté de réduction des impacts environnementaux D’autant plus que </a:t>
            </a:r>
            <a:r>
              <a:rPr lang="fr-FR" dirty="0" smtClean="0"/>
              <a:t>Longue durée de vie des bâtiments </a:t>
            </a:r>
            <a:r>
              <a:rPr lang="fr-FR" dirty="0" smtClean="0">
                <a:sym typeface="Wingdings" panose="05000000000000000000" pitchFamily="2" charset="2"/>
              </a:rPr>
              <a:t> Les décisions</a:t>
            </a:r>
            <a:r>
              <a:rPr lang="fr-FR" baseline="0" dirty="0" smtClean="0">
                <a:sym typeface="Wingdings" panose="05000000000000000000" pitchFamily="2" charset="2"/>
              </a:rPr>
              <a:t> vont impacter le(s) siècle(s) suivant(s).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>
                <a:sym typeface="Wingdings" panose="05000000000000000000" pitchFamily="2" charset="2"/>
              </a:rPr>
              <a:t> application de la démarche d’écoconception sur tout le cycle de vie</a:t>
            </a:r>
          </a:p>
          <a:p>
            <a:r>
              <a:rPr lang="fr-FR" dirty="0" err="1" smtClean="0"/>
              <a:t>Ecoconcpetion</a:t>
            </a:r>
            <a:r>
              <a:rPr lang="fr-FR" dirty="0" smtClean="0"/>
              <a:t> = concevoir</a:t>
            </a:r>
            <a:r>
              <a:rPr lang="fr-FR" baseline="0" dirty="0" smtClean="0"/>
              <a:t> de manière respectueuse envers l’environnement </a:t>
            </a:r>
            <a:endParaRPr lang="fr-FR" dirty="0" smtClean="0"/>
          </a:p>
          <a:p>
            <a:r>
              <a:rPr lang="fr-FR" baseline="0" dirty="0" smtClean="0">
                <a:sym typeface="Wingdings" panose="05000000000000000000" pitchFamily="2" charset="2"/>
              </a:rPr>
              <a:t>Décisions à prendre en phase amont, dès le développement du concept architectural (forme, orientation, nombre d’étages). </a:t>
            </a:r>
          </a:p>
          <a:p>
            <a:r>
              <a:rPr lang="fr-FR" baseline="0" dirty="0" smtClean="0">
                <a:sym typeface="Wingdings" panose="05000000000000000000" pitchFamily="2" charset="2"/>
              </a:rPr>
              <a:t>Questions : </a:t>
            </a:r>
          </a:p>
          <a:p>
            <a:pPr marL="171450" indent="-171450">
              <a:buFontTx/>
              <a:buChar char="-"/>
            </a:pPr>
            <a:r>
              <a:rPr lang="fr-FR" baseline="0" dirty="0" smtClean="0">
                <a:sym typeface="Wingdings" panose="05000000000000000000" pitchFamily="2" charset="2"/>
              </a:rPr>
              <a:t>Quel est l’impact de la structure sur l’environnement ? </a:t>
            </a:r>
          </a:p>
          <a:p>
            <a:pPr marL="171450" indent="-171450">
              <a:buFontTx/>
              <a:buChar char="-"/>
            </a:pPr>
            <a:r>
              <a:rPr lang="fr-FR" baseline="0" dirty="0" smtClean="0">
                <a:sym typeface="Wingdings" panose="05000000000000000000" pitchFamily="2" charset="2"/>
              </a:rPr>
              <a:t>Comment réduire cet impact ?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B1680-E14B-4EE3-A444-C63ED7F19EF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767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B1680-E14B-4EE3-A444-C63ED7F19EF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0312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Ladybug+ </a:t>
            </a:r>
            <a:r>
              <a:rPr lang="fr-FR" dirty="0" err="1" smtClean="0"/>
              <a:t>honeybee</a:t>
            </a:r>
            <a:r>
              <a:rPr lang="fr-FR" dirty="0" smtClean="0"/>
              <a:t> package</a:t>
            </a:r>
          </a:p>
          <a:p>
            <a:r>
              <a:rPr lang="fr-FR" dirty="0" smtClean="0"/>
              <a:t>Données météo non utilisées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B1680-E14B-4EE3-A444-C63ED7F19EF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55798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Variation paramétrique</a:t>
            </a:r>
            <a:r>
              <a:rPr lang="fr-FR" baseline="0" dirty="0" smtClean="0"/>
              <a:t> à partir d’une modélisation sur Rhino </a:t>
            </a:r>
            <a:r>
              <a:rPr lang="fr-FR" baseline="0" dirty="0" smtClean="0">
                <a:sym typeface="Wingdings" panose="05000000000000000000" pitchFamily="2" charset="2"/>
              </a:rPr>
              <a:t> utilisation de la conception paramétrique</a:t>
            </a:r>
          </a:p>
          <a:p>
            <a:r>
              <a:rPr lang="fr-FR" baseline="0" dirty="0" smtClean="0">
                <a:sym typeface="Wingdings" panose="05000000000000000000" pitchFamily="2" charset="2"/>
              </a:rPr>
              <a:t>Près gare grand paris – pas impacts transports</a:t>
            </a:r>
          </a:p>
          <a:p>
            <a:r>
              <a:rPr lang="fr-FR" baseline="0" dirty="0" smtClean="0">
                <a:sym typeface="Wingdings" panose="05000000000000000000" pitchFamily="2" charset="2"/>
              </a:rPr>
              <a:t>Pour une surface utile donnée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B1680-E14B-4EE3-A444-C63ED7F19EF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46907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On a travaillé avec l’école</a:t>
            </a:r>
            <a:r>
              <a:rPr lang="fr-FR" baseline="0" dirty="0" smtClean="0"/>
              <a:t> des Ponts pour avoir un quantitatif des matériaux</a:t>
            </a:r>
          </a:p>
          <a:p>
            <a:r>
              <a:rPr lang="fr-FR" baseline="0" dirty="0" smtClean="0"/>
              <a:t>Taille axes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La quantification précise</a:t>
            </a:r>
            <a:r>
              <a:rPr lang="fr-FR" baseline="0" dirty="0" smtClean="0"/>
              <a:t> des matériaux structurels nécessite des calculs poussés effectués lors de la conception détaillée, une étude réalisée en interne a permis d’établir un ordre de grandeur des quantités de béton et d’acier présentes dans la structure des bâtiments en fonction du nombre d’étages.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B1680-E14B-4EE3-A444-C63ED7F19EFC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1631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Différenciation des</a:t>
            </a:r>
            <a:r>
              <a:rPr lang="fr-FR" baseline="0" dirty="0" smtClean="0"/>
              <a:t> éléments structurels</a:t>
            </a:r>
          </a:p>
          <a:p>
            <a:pPr marL="171450" indent="-171450">
              <a:buFontTx/>
              <a:buChar char="-"/>
            </a:pPr>
            <a:r>
              <a:rPr lang="fr-FR" baseline="0" dirty="0" smtClean="0"/>
              <a:t>Superstructure : partie hors sol du bâtiment</a:t>
            </a:r>
          </a:p>
          <a:p>
            <a:pPr marL="171450" indent="-171450">
              <a:buFontTx/>
              <a:buChar char="-"/>
            </a:pPr>
            <a:r>
              <a:rPr lang="fr-FR" baseline="0" dirty="0" smtClean="0"/>
              <a:t>Infrastructure : Partie souterraine</a:t>
            </a:r>
          </a:p>
          <a:p>
            <a:pPr marL="171450" indent="-171450">
              <a:buFontTx/>
              <a:buChar char="-"/>
            </a:pPr>
            <a:r>
              <a:rPr lang="fr-FR" baseline="0" dirty="0" smtClean="0"/>
              <a:t>Fondations  socle en contact avec le sol</a:t>
            </a:r>
            <a:endParaRPr lang="fr-FR" dirty="0" smtClean="0"/>
          </a:p>
          <a:p>
            <a:r>
              <a:rPr lang="fr-FR" dirty="0" smtClean="0"/>
              <a:t>La construction</a:t>
            </a:r>
            <a:r>
              <a:rPr lang="fr-FR" baseline="0" dirty="0" smtClean="0"/>
              <a:t> de 3 bâtiments de 10 étages nécessite moins de béton et d’acier dédiées aux fondations et à la superstructure que la construction d’une tour de 30 étages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B1680-E14B-4EE3-A444-C63ED7F19EFC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2442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Impacts</a:t>
            </a:r>
            <a:r>
              <a:rPr lang="fr-FR" baseline="0" dirty="0" smtClean="0"/>
              <a:t> e</a:t>
            </a:r>
            <a:r>
              <a:rPr lang="fr-FR" dirty="0" smtClean="0"/>
              <a:t>nviron 20% plus </a:t>
            </a:r>
            <a:r>
              <a:rPr lang="fr-FR" dirty="0" err="1" smtClean="0"/>
              <a:t>faiblespour</a:t>
            </a:r>
            <a:r>
              <a:rPr lang="fr-FR" dirty="0" smtClean="0"/>
              <a:t> les 3 </a:t>
            </a:r>
            <a:r>
              <a:rPr lang="fr-FR" dirty="0" err="1" smtClean="0"/>
              <a:t>bpatiments</a:t>
            </a:r>
            <a:r>
              <a:rPr lang="fr-FR" baseline="0" dirty="0" smtClean="0"/>
              <a:t> que pour la tour</a:t>
            </a:r>
          </a:p>
          <a:p>
            <a:r>
              <a:rPr lang="fr-FR" baseline="0" dirty="0" smtClean="0"/>
              <a:t>Sauf 15% pour consommation d’énergie et déchets radioactifs car la demande d’énergie nécessaire à la fabrication des fenêtres et des équipements est élevée, la part de l’impact attribuée aux éléments structurels est donc plus faible.</a:t>
            </a:r>
          </a:p>
          <a:p>
            <a:r>
              <a:rPr lang="fr-FR" baseline="0" dirty="0" smtClean="0"/>
              <a:t>Déchets éliminées : 24%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B1680-E14B-4EE3-A444-C63ED7F19EFC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45223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Déchets radioactifs – analyse de contribution</a:t>
            </a:r>
          </a:p>
          <a:p>
            <a:r>
              <a:rPr lang="fr-FR" dirty="0" smtClean="0"/>
              <a:t>Unité fonctionnelle à préciser</a:t>
            </a:r>
          </a:p>
          <a:p>
            <a:r>
              <a:rPr lang="fr-FR" dirty="0" smtClean="0"/>
              <a:t>1m².an=0,6 PDF.an</a:t>
            </a:r>
          </a:p>
          <a:p>
            <a:endParaRPr lang="fr-FR" dirty="0" smtClean="0"/>
          </a:p>
          <a:p>
            <a:r>
              <a:rPr lang="fr-FR" dirty="0" smtClean="0"/>
              <a:t>Occupation</a:t>
            </a:r>
            <a:r>
              <a:rPr lang="fr-FR" baseline="0" dirty="0" smtClean="0"/>
              <a:t> des sols – dommages écosystèmes</a:t>
            </a:r>
          </a:p>
          <a:p>
            <a:r>
              <a:rPr lang="fr-FR" baseline="0" dirty="0" smtClean="0"/>
              <a:t>Agriculture urbaine – PV – ascenseurs </a:t>
            </a:r>
            <a:r>
              <a:rPr lang="fr-FR" baseline="0" dirty="0" smtClean="0">
                <a:sym typeface="Wingdings" panose="05000000000000000000" pitchFamily="2" charset="2"/>
              </a:rPr>
              <a:t> remplacer graphe ? + mentionner chauffage/clim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Les</a:t>
            </a:r>
            <a:r>
              <a:rPr lang="fr-FR" baseline="0" dirty="0" smtClean="0"/>
              <a:t> impacts de l’étape d’utilisation sont majoritaires pour les deux cariantes, pour une durée de vie de 100 ans </a:t>
            </a:r>
            <a:r>
              <a:rPr lang="fr-FR" baseline="0" dirty="0" smtClean="0">
                <a:sym typeface="Wingdings" panose="05000000000000000000" pitchFamily="2" charset="2"/>
              </a:rPr>
              <a:t> impacts similaires sur le cycle de vie. </a:t>
            </a:r>
          </a:p>
          <a:p>
            <a:r>
              <a:rPr lang="fr-FR" baseline="0" dirty="0" smtClean="0">
                <a:sym typeface="Wingdings" panose="05000000000000000000" pitchFamily="2" charset="2"/>
              </a:rPr>
              <a:t>Besoins de chauffage plus élevés dans le cas des 3 bâtiments car déperditions toiture/ planchers, et plus de matériaux relatifs à la toiture et au plancher (*3)</a:t>
            </a:r>
          </a:p>
          <a:p>
            <a:r>
              <a:rPr lang="fr-FR" baseline="0" dirty="0" smtClean="0">
                <a:sym typeface="Wingdings" panose="05000000000000000000" pitchFamily="2" charset="2"/>
              </a:rPr>
              <a:t>Besoins de clim plus élevés dans la tour car + compacte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B1680-E14B-4EE3-A444-C63ED7F19EFC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82713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Transport</a:t>
            </a:r>
            <a:r>
              <a:rPr lang="fr-FR" baseline="0" dirty="0" smtClean="0"/>
              <a:t> en frontière du système</a:t>
            </a:r>
          </a:p>
          <a:p>
            <a:r>
              <a:rPr lang="fr-FR" baseline="0" dirty="0" smtClean="0"/>
              <a:t>Perspective tous les indicateurs</a:t>
            </a:r>
          </a:p>
          <a:p>
            <a:r>
              <a:rPr lang="fr-FR" baseline="0" dirty="0" smtClean="0"/>
              <a:t>Structure </a:t>
            </a:r>
            <a:r>
              <a:rPr lang="fr-FR" baseline="0" dirty="0" smtClean="0">
                <a:sym typeface="Wingdings" panose="05000000000000000000" pitchFamily="2" charset="2"/>
              </a:rPr>
              <a:t> forme urbaine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B1680-E14B-4EE3-A444-C63ED7F19EFC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3067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2386D-3088-4B5D-8C65-4B8507B7E903}" type="datetime1">
              <a:rPr lang="en-GB" smtClean="0"/>
              <a:t>18/05/2022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Conférence IBPSA France 2022 - Châlons-en-Champagne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69F5-D498-45D0-8DFF-965D072F7CA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387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5E099-D55E-44E9-B495-5327B340EE07}" type="datetime1">
              <a:rPr lang="en-GB" smtClean="0"/>
              <a:t>18/05/2022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Conférence IBPSA France 2022 - Châlons-en-Champagne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69F5-D498-45D0-8DFF-965D072F7CA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519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001EF-A225-4292-9174-DC9C48AB798F}" type="datetime1">
              <a:rPr lang="en-GB" smtClean="0"/>
              <a:t>18/05/2022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Conférence IBPSA France 2022 - Châlons-en-Champagne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69F5-D498-45D0-8DFF-965D072F7CA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357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0BA48-1C96-440D-ADDC-9207876FD0CD}" type="datetime1">
              <a:rPr lang="en-GB" smtClean="0"/>
              <a:t>18/05/2022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Conférence IBPSA France 2022 - Châlons-en-Champagne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69F5-D498-45D0-8DFF-965D072F7CA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058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C65E5-27EC-4D49-86CE-79EB866D64B6}" type="datetime1">
              <a:rPr lang="en-GB" smtClean="0"/>
              <a:t>18/05/2022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Conférence IBPSA France 2022 - Châlons-en-Champagne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69F5-D498-45D0-8DFF-965D072F7CA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72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D6E3-0C5E-459C-BB3F-B0A5CB276C7C}" type="datetime1">
              <a:rPr lang="en-GB" smtClean="0"/>
              <a:t>18/05/2022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Conférence IBPSA France 2022 - Châlons-en-Champagne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69F5-D498-45D0-8DFF-965D072F7CA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496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C4D02-67D5-4BA2-889E-EC5065B0AED1}" type="datetime1">
              <a:rPr lang="en-GB" smtClean="0"/>
              <a:t>18/05/2022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Conférence IBPSA France 2022 - Châlons-en-Champagne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69F5-D498-45D0-8DFF-965D072F7CA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650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5BA15-2DB1-47AC-BA38-C37D400C06FD}" type="datetime1">
              <a:rPr lang="en-GB" smtClean="0"/>
              <a:t>18/05/2022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Conférence IBPSA France 2022 - Châlons-en-Champagne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69F5-D498-45D0-8DFF-965D072F7CA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357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09D30-D356-40BE-8933-BDF4B0F8136B}" type="datetime1">
              <a:rPr lang="en-GB" smtClean="0"/>
              <a:t>18/05/2022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Conférence IBPSA France 2022 - Châlons-en-Champagne</a:t>
            </a:r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69F5-D498-45D0-8DFF-965D072F7CA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134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6F90-F28E-4109-97FA-E5C0DAE364CB}" type="datetime1">
              <a:rPr lang="en-GB" smtClean="0"/>
              <a:t>18/05/2022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Conférence IBPSA France 2022 - Châlons-en-Champagne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69F5-D498-45D0-8DFF-965D072F7CA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323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4F80-1F5E-4785-ACA8-0CABB4B0024F}" type="datetime1">
              <a:rPr lang="en-GB" smtClean="0"/>
              <a:t>18/05/2022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Conférence IBPSA France 2022 - Châlons-en-Champagne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69F5-D498-45D0-8DFF-965D072F7CA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930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3B0D7-440F-4C0F-AB69-F0866959CEEB}" type="datetime1">
              <a:rPr lang="en-GB" smtClean="0"/>
              <a:t>18/05/2022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Conférence IBPSA France 2022 - Châlons-en-Champagne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A69F5-D498-45D0-8DFF-965D072F7CA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687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68314" y="1951892"/>
            <a:ext cx="9144000" cy="1829006"/>
          </a:xfrm>
        </p:spPr>
        <p:txBody>
          <a:bodyPr>
            <a:normAutofit/>
          </a:bodyPr>
          <a:lstStyle/>
          <a:p>
            <a:r>
              <a:rPr lang="fr-FR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Couplage entre conception paramétrique et analyse de cycle de vie pour l’écoconception des bâtiments</a:t>
            </a:r>
            <a:endParaRPr lang="fr-FR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438F8BE-F35E-744D-B62B-51C2C1CB84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684" y="266093"/>
            <a:ext cx="1435100" cy="139683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984D0FB-4736-D240-9D84-2EEB36489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7899" y="179731"/>
            <a:ext cx="1762048" cy="1569555"/>
          </a:xfrm>
          <a:prstGeom prst="rect">
            <a:avLst/>
          </a:prstGeom>
        </p:spPr>
      </p:pic>
      <p:sp>
        <p:nvSpPr>
          <p:cNvPr id="7" name="Sous-titre 2"/>
          <p:cNvSpPr txBox="1">
            <a:spLocks/>
          </p:cNvSpPr>
          <p:nvPr/>
        </p:nvSpPr>
        <p:spPr>
          <a:xfrm>
            <a:off x="2852863" y="4239887"/>
            <a:ext cx="6374901" cy="1623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dirty="0" smtClean="0"/>
              <a:t>Aurore Wurtz, Patrick Schalbart, Bruno Peuportier</a:t>
            </a:r>
          </a:p>
          <a:p>
            <a:pPr algn="l"/>
            <a:r>
              <a:rPr lang="fr-FR" dirty="0" smtClean="0"/>
              <a:t>Mines ParisTech – Université de recherche PSL</a:t>
            </a:r>
          </a:p>
          <a:p>
            <a:pPr algn="l"/>
            <a:r>
              <a:rPr lang="fr-FR" dirty="0" smtClean="0"/>
              <a:t>CES – Centre Efficacité énergétique des Systèmes</a:t>
            </a:r>
            <a:endParaRPr lang="fr-FR" dirty="0"/>
          </a:p>
        </p:txBody>
      </p:sp>
      <p:sp>
        <p:nvSpPr>
          <p:cNvPr id="9" name="Sous-titre 2"/>
          <p:cNvSpPr txBox="1">
            <a:spLocks/>
          </p:cNvSpPr>
          <p:nvPr/>
        </p:nvSpPr>
        <p:spPr>
          <a:xfrm>
            <a:off x="500685" y="6322665"/>
            <a:ext cx="6005624" cy="43196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000" i="1" dirty="0" smtClean="0"/>
              <a:t>Conférence IBPSA France 2022  - Châlons-en-Champagne</a:t>
            </a:r>
            <a:endParaRPr lang="fr-FR" sz="2000" i="1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69F5-D498-45D0-8DFF-965D072F7CA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3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4658" y="433340"/>
            <a:ext cx="10515600" cy="830629"/>
          </a:xfrm>
        </p:spPr>
        <p:txBody>
          <a:bodyPr/>
          <a:lstStyle/>
          <a:p>
            <a:r>
              <a:rPr lang="fr-FR" dirty="0" smtClean="0"/>
              <a:t>Conclusion et perspectives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4658" y="1446532"/>
            <a:ext cx="10515600" cy="50923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 smtClean="0"/>
              <a:t>Conclusion</a:t>
            </a:r>
          </a:p>
          <a:p>
            <a:r>
              <a:rPr lang="fr-FR" dirty="0" smtClean="0"/>
              <a:t>Influence de la forme non négligeable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fr-FR" dirty="0" smtClean="0"/>
              <a:t> Quantité de matériaux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fr-FR" dirty="0"/>
              <a:t> </a:t>
            </a:r>
            <a:r>
              <a:rPr lang="fr-FR" dirty="0" smtClean="0"/>
              <a:t>Besoins de chauffage</a:t>
            </a:r>
          </a:p>
          <a:p>
            <a:r>
              <a:rPr lang="fr-FR" dirty="0" smtClean="0"/>
              <a:t>Faisabilité du couplage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fr-FR" dirty="0" smtClean="0"/>
              <a:t> Possibilité d’automatisation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fr-FR" dirty="0" smtClean="0"/>
              <a:t> Conception paramétrique pour l’aide à la décision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fr-FR" b="1" dirty="0" smtClean="0"/>
              <a:t>Perspectives </a:t>
            </a:r>
          </a:p>
          <a:p>
            <a:r>
              <a:rPr lang="fr-FR" dirty="0" smtClean="0"/>
              <a:t>Étendre les frontières du système (Transport)</a:t>
            </a:r>
          </a:p>
          <a:p>
            <a:r>
              <a:rPr lang="fr-FR" dirty="0" smtClean="0"/>
              <a:t>Autres indicateurs environnementaux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69F5-D498-45D0-8DFF-965D072F7CA5}" type="slidenum">
              <a:rPr lang="en-GB" smtClean="0"/>
              <a:t>10</a:t>
            </a:fld>
            <a:endParaRPr lang="en-GB"/>
          </a:p>
        </p:txBody>
      </p:sp>
      <p:sp>
        <p:nvSpPr>
          <p:cNvPr id="6" name="ZoneTexte 5"/>
          <p:cNvSpPr txBox="1"/>
          <p:nvPr/>
        </p:nvSpPr>
        <p:spPr>
          <a:xfrm>
            <a:off x="834658" y="64008"/>
            <a:ext cx="9797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I. Contexte et objectifs</a:t>
            </a:r>
            <a:r>
              <a:rPr lang="fr-FR" dirty="0" smtClean="0">
                <a:solidFill>
                  <a:srgbClr val="FF0000"/>
                </a:solidFill>
              </a:rPr>
              <a:t>	</a:t>
            </a:r>
            <a:r>
              <a:rPr lang="fr-FR" dirty="0" smtClean="0"/>
              <a:t>II. Méthodologie	III. Application à un cas d’étude	</a:t>
            </a:r>
            <a:r>
              <a:rPr lang="fr-FR" dirty="0" smtClean="0">
                <a:solidFill>
                  <a:srgbClr val="FF0000"/>
                </a:solidFill>
              </a:rPr>
              <a:t>IV. Conclusion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11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56438" y="2698802"/>
            <a:ext cx="5949462" cy="1354016"/>
          </a:xfrm>
        </p:spPr>
        <p:txBody>
          <a:bodyPr/>
          <a:lstStyle/>
          <a:p>
            <a:pPr marL="0" indent="0" algn="ctr">
              <a:buNone/>
            </a:pPr>
            <a:r>
              <a:rPr lang="fr-FR" sz="4400" dirty="0" smtClean="0"/>
              <a:t>Merci de votre attention</a:t>
            </a:r>
          </a:p>
          <a:p>
            <a:pPr marL="0" indent="0" algn="ctr">
              <a:buNone/>
            </a:pPr>
            <a:r>
              <a:rPr lang="fr-FR" dirty="0"/>
              <a:t>a</a:t>
            </a:r>
            <a:r>
              <a:rPr lang="fr-FR" dirty="0" smtClean="0"/>
              <a:t>urore.wurtz@mines-paristech.fr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438F8BE-F35E-744D-B62B-51C2C1CB84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684" y="266093"/>
            <a:ext cx="1435100" cy="139683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984D0FB-4736-D240-9D84-2EEB36489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7899" y="179731"/>
            <a:ext cx="1762048" cy="1569555"/>
          </a:xfrm>
          <a:prstGeom prst="rect">
            <a:avLst/>
          </a:prstGeom>
        </p:spPr>
      </p:pic>
      <p:sp>
        <p:nvSpPr>
          <p:cNvPr id="6" name="Sous-titre 2"/>
          <p:cNvSpPr txBox="1">
            <a:spLocks/>
          </p:cNvSpPr>
          <p:nvPr/>
        </p:nvSpPr>
        <p:spPr>
          <a:xfrm>
            <a:off x="500685" y="6322665"/>
            <a:ext cx="6005624" cy="43196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000" i="1" dirty="0" smtClean="0"/>
              <a:t>Conférence IBPSA France 2022  - Châlons-en-Champagne</a:t>
            </a:r>
            <a:endParaRPr lang="fr-FR" sz="2000" i="1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69F5-D498-45D0-8DFF-965D072F7CA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26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608320" cy="929623"/>
          </a:xfrm>
        </p:spPr>
        <p:txBody>
          <a:bodyPr/>
          <a:lstStyle/>
          <a:p>
            <a:r>
              <a:rPr lang="fr-FR" dirty="0" smtClean="0"/>
              <a:t>Contexte et objectifs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14399" y="1461608"/>
            <a:ext cx="6465511" cy="13707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 smtClean="0">
                <a:sym typeface="Wingdings" panose="05000000000000000000" pitchFamily="2" charset="2"/>
              </a:rPr>
              <a:t>Réduction des impacts environnementaux des bâtiments</a:t>
            </a:r>
          </a:p>
          <a:p>
            <a:pPr indent="39688">
              <a:buFont typeface="Wingdings" panose="05000000000000000000" pitchFamily="2" charset="2"/>
              <a:buChar char="Ø"/>
            </a:pPr>
            <a:r>
              <a:rPr lang="fr-FR" sz="2400" dirty="0" smtClean="0">
                <a:sym typeface="Wingdings" panose="05000000000000000000" pitchFamily="2" charset="2"/>
              </a:rPr>
              <a:t> Longue durée de vie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69F5-D498-45D0-8DFF-965D072F7CA5}" type="slidenum">
              <a:rPr lang="en-GB" smtClean="0"/>
              <a:t>2</a:t>
            </a:fld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834658" y="64008"/>
            <a:ext cx="9797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I. Contexte et objectifs</a:t>
            </a:r>
            <a:r>
              <a:rPr lang="fr-FR" dirty="0" smtClean="0"/>
              <a:t>	II. Méthodologie	III. Application à un cas d’étude	IV. Conclusion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70" t="21951" r="24201" b="28618"/>
          <a:stretch/>
        </p:blipFill>
        <p:spPr>
          <a:xfrm>
            <a:off x="4147154" y="2191102"/>
            <a:ext cx="418171" cy="42374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81" y="1461608"/>
            <a:ext cx="692900" cy="657031"/>
          </a:xfrm>
          <a:prstGeom prst="rect">
            <a:avLst/>
          </a:prstGeom>
        </p:spPr>
      </p:pic>
      <p:sp>
        <p:nvSpPr>
          <p:cNvPr id="13" name="Espace réservé du contenu 2"/>
          <p:cNvSpPr txBox="1">
            <a:spLocks/>
          </p:cNvSpPr>
          <p:nvPr/>
        </p:nvSpPr>
        <p:spPr>
          <a:xfrm>
            <a:off x="6806046" y="2262476"/>
            <a:ext cx="4887724" cy="1343169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Problématique</a:t>
            </a:r>
          </a:p>
          <a:p>
            <a:pPr marL="0" indent="0">
              <a:buNone/>
            </a:pPr>
            <a:r>
              <a:rPr lang="fr-FR" sz="2400" dirty="0" smtClean="0">
                <a:sym typeface="Wingdings" panose="05000000000000000000" pitchFamily="2" charset="2"/>
              </a:rPr>
              <a:t>Quel est l’impact du concept architectural sur l’environnement ? </a:t>
            </a: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7" t="26562" r="22435" b="26105"/>
          <a:stretch/>
        </p:blipFill>
        <p:spPr>
          <a:xfrm>
            <a:off x="125649" y="2957972"/>
            <a:ext cx="697946" cy="517831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876299" y="2999221"/>
            <a:ext cx="5532121" cy="1660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Écoconception</a:t>
            </a:r>
          </a:p>
          <a:p>
            <a:pPr marL="285750" indent="-17463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fr-FR" sz="2400" dirty="0"/>
              <a:t> </a:t>
            </a:r>
            <a:r>
              <a:rPr lang="fr-FR" sz="2400" dirty="0" smtClean="0"/>
              <a:t>Cycle de vie</a:t>
            </a:r>
          </a:p>
          <a:p>
            <a:pPr marL="285750" indent="-17463">
              <a:buFont typeface="Wingdings" panose="05000000000000000000" pitchFamily="2" charset="2"/>
              <a:buChar char="Ø"/>
            </a:pPr>
            <a:r>
              <a:rPr lang="fr-FR" sz="2400" dirty="0"/>
              <a:t> </a:t>
            </a:r>
            <a:r>
              <a:rPr lang="fr-FR" sz="2400" dirty="0" smtClean="0"/>
              <a:t>Décisions importantes en phase amont</a:t>
            </a:r>
            <a:endParaRPr lang="fr-FR" sz="2400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74" y="4832969"/>
            <a:ext cx="692900" cy="692900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914399" y="5027781"/>
            <a:ext cx="5348067" cy="9592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Développement du concept architectural</a:t>
            </a:r>
          </a:p>
          <a:p>
            <a:pPr marL="285750" indent="-17463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fr-FR" sz="2400" dirty="0"/>
              <a:t> </a:t>
            </a:r>
            <a:r>
              <a:rPr lang="fr-FR" sz="2400" dirty="0" smtClean="0"/>
              <a:t>Forme, orientation, nombre d’étages</a:t>
            </a:r>
          </a:p>
        </p:txBody>
      </p:sp>
    </p:spTree>
    <p:extLst>
      <p:ext uri="{BB962C8B-B14F-4D97-AF65-F5344CB8AC3E}">
        <p14:creationId xmlns:p14="http://schemas.microsoft.com/office/powerpoint/2010/main" val="127207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Analyse de cycle de vie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69F5-D498-45D0-8DFF-965D072F7CA5}" type="slidenum">
              <a:rPr lang="en-GB" smtClean="0"/>
              <a:t>3</a:t>
            </a:fld>
            <a:endParaRPr lang="en-GB"/>
          </a:p>
        </p:txBody>
      </p:sp>
      <p:sp>
        <p:nvSpPr>
          <p:cNvPr id="5" name="Espace réservé du contenu 14">
            <a:extLst>
              <a:ext uri="{FF2B5EF4-FFF2-40B4-BE49-F238E27FC236}">
                <a16:creationId xmlns:a16="http://schemas.microsoft.com/office/drawing/2014/main" id="{0DA2D40B-E77D-534F-878F-C9B36E8405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0298" y="1690688"/>
            <a:ext cx="3728224" cy="1277076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457200" lvl="1" indent="-457200">
              <a:buNone/>
            </a:pPr>
            <a:r>
              <a:rPr lang="fr-FR" sz="2000" b="1" dirty="0" smtClean="0">
                <a:latin typeface="+mn-lt"/>
              </a:rPr>
              <a:t>Méthode d’aide à la conception</a:t>
            </a:r>
          </a:p>
          <a:p>
            <a:pPr marL="352425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 smtClean="0">
                <a:latin typeface="+mn-lt"/>
              </a:rPr>
              <a:t>multicritère </a:t>
            </a:r>
            <a:endParaRPr lang="fr-FR" sz="2000" dirty="0">
              <a:latin typeface="+mn-lt"/>
            </a:endParaRPr>
          </a:p>
          <a:p>
            <a:pPr marL="352425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 smtClean="0">
                <a:latin typeface="+mn-lt"/>
              </a:rPr>
              <a:t>multi-étape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65" y="3235810"/>
            <a:ext cx="7137382" cy="299012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9440" y="403829"/>
            <a:ext cx="4786930" cy="4491653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834658" y="64008"/>
            <a:ext cx="9797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I. Contexte et objectifs</a:t>
            </a:r>
            <a:r>
              <a:rPr lang="fr-FR" dirty="0" smtClean="0">
                <a:solidFill>
                  <a:srgbClr val="FF0000"/>
                </a:solidFill>
              </a:rPr>
              <a:t>	II. Méthodologie</a:t>
            </a:r>
            <a:r>
              <a:rPr lang="fr-FR" dirty="0" smtClean="0"/>
              <a:t>	III. Application à un cas d’étude	IV. Conclusion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673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Couplage</a:t>
            </a:r>
            <a:endParaRPr lang="fr-FR" dirty="0"/>
          </a:p>
        </p:txBody>
      </p:sp>
      <p:pic>
        <p:nvPicPr>
          <p:cNvPr id="4" name="Image 3" descr="bâtiment rhino 4 étages, dimension 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3856" y="1434076"/>
            <a:ext cx="3291042" cy="2441038"/>
          </a:xfrm>
          <a:prstGeom prst="rect">
            <a:avLst/>
          </a:prstGeom>
        </p:spPr>
      </p:pic>
      <p:pic>
        <p:nvPicPr>
          <p:cNvPr id="5" name="Image 4" descr="bâtiment rhino 9 étages, dimension 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1297" y="1154725"/>
            <a:ext cx="3555246" cy="299973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58140" y="4301995"/>
            <a:ext cx="5404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Couplage Rhino Grasshopper et Pléiades</a:t>
            </a:r>
          </a:p>
        </p:txBody>
      </p:sp>
      <p:pic>
        <p:nvPicPr>
          <p:cNvPr id="7" name="Image 6" descr="logo rhino grasshopper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4602" y="4909432"/>
            <a:ext cx="2586750" cy="1253208"/>
          </a:xfrm>
          <a:prstGeom prst="rect">
            <a:avLst/>
          </a:prstGeom>
        </p:spPr>
      </p:pic>
      <p:pic>
        <p:nvPicPr>
          <p:cNvPr id="8" name="Image 7" descr="logo-pleiades-127x160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43637" y="4900957"/>
            <a:ext cx="1143672" cy="1440846"/>
          </a:xfrm>
          <a:prstGeom prst="rect">
            <a:avLst/>
          </a:prstGeom>
        </p:spPr>
      </p:pic>
      <p:sp>
        <p:nvSpPr>
          <p:cNvPr id="9" name="Double flèche horizontale 8"/>
          <p:cNvSpPr/>
          <p:nvPr/>
        </p:nvSpPr>
        <p:spPr>
          <a:xfrm>
            <a:off x="3618778" y="5433507"/>
            <a:ext cx="759853" cy="231820"/>
          </a:xfrm>
          <a:prstGeom prst="leftRightArrow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Double flèche horizontale 9"/>
          <p:cNvSpPr/>
          <p:nvPr/>
        </p:nvSpPr>
        <p:spPr>
          <a:xfrm>
            <a:off x="5203171" y="2511782"/>
            <a:ext cx="759853" cy="231820"/>
          </a:xfrm>
          <a:prstGeom prst="leftRightArrow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144555D-B3E9-9247-94EA-E059ED800F34}"/>
              </a:ext>
            </a:extLst>
          </p:cNvPr>
          <p:cNvSpPr txBox="1"/>
          <p:nvPr/>
        </p:nvSpPr>
        <p:spPr>
          <a:xfrm>
            <a:off x="7482916" y="4732130"/>
            <a:ext cx="364302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fr-FR" sz="2400" dirty="0" smtClean="0"/>
              <a:t>Ladybug </a:t>
            </a:r>
            <a:r>
              <a:rPr lang="fr-FR" sz="2400" dirty="0" smtClean="0"/>
              <a:t>- Honeybee</a:t>
            </a:r>
            <a:endParaRPr lang="fr-FR" sz="2400" dirty="0"/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fr-FR" sz="2400" dirty="0" smtClean="0"/>
              <a:t>Modèle </a:t>
            </a:r>
            <a:r>
              <a:rPr lang="fr-FR" sz="2400" dirty="0" smtClean="0"/>
              <a:t>énergétique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fr-FR" sz="2400" dirty="0" smtClean="0"/>
              <a:t>Export gbXML</a:t>
            </a:r>
          </a:p>
          <a:p>
            <a:endParaRPr lang="fr-FR" sz="2400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69F5-D498-45D0-8DFF-965D072F7CA5}" type="slidenum">
              <a:rPr lang="en-GB" smtClean="0"/>
              <a:t>4</a:t>
            </a:fld>
            <a:endParaRPr lang="en-GB"/>
          </a:p>
        </p:txBody>
      </p:sp>
      <p:sp>
        <p:nvSpPr>
          <p:cNvPr id="12" name="ZoneTexte 11"/>
          <p:cNvSpPr txBox="1"/>
          <p:nvPr/>
        </p:nvSpPr>
        <p:spPr>
          <a:xfrm>
            <a:off x="834658" y="64008"/>
            <a:ext cx="9797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I. Contexte et objectifs</a:t>
            </a:r>
            <a:r>
              <a:rPr lang="fr-FR" dirty="0" smtClean="0">
                <a:solidFill>
                  <a:srgbClr val="FF0000"/>
                </a:solidFill>
              </a:rPr>
              <a:t>	II. Méthodologie</a:t>
            </a:r>
            <a:r>
              <a:rPr lang="fr-FR" dirty="0" smtClean="0"/>
              <a:t>	III. Application à un cas d’étude	IV. Conclusion</a:t>
            </a:r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93" y="4697053"/>
            <a:ext cx="545763" cy="545763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677" y="4697053"/>
            <a:ext cx="495057" cy="495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9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69F5-D498-45D0-8DFF-965D072F7CA5}" type="slidenum">
              <a:rPr lang="en-GB" smtClean="0"/>
              <a:t>5</a:t>
            </a:fld>
            <a:endParaRPr lang="en-GB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92" b="19116"/>
          <a:stretch/>
        </p:blipFill>
        <p:spPr>
          <a:xfrm>
            <a:off x="7554801" y="1313271"/>
            <a:ext cx="3281307" cy="2294749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814278" y="1401044"/>
            <a:ext cx="3349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Tour de bureaux</a:t>
            </a:r>
            <a:endParaRPr lang="fr-FR" sz="28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7676536" y="877824"/>
            <a:ext cx="38906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Bâtiments 10 étages</a:t>
            </a:r>
            <a:endParaRPr lang="fr-FR" sz="2800" b="1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8" t="7786" r="10019" b="5554"/>
          <a:stretch/>
        </p:blipFill>
        <p:spPr>
          <a:xfrm>
            <a:off x="961802" y="3042064"/>
            <a:ext cx="1817067" cy="3240749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74" t="9678" r="19648" b="31835"/>
          <a:stretch/>
        </p:blipFill>
        <p:spPr>
          <a:xfrm>
            <a:off x="7463111" y="3968133"/>
            <a:ext cx="3840193" cy="2510177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90" r="41374" b="40184"/>
          <a:stretch/>
        </p:blipFill>
        <p:spPr>
          <a:xfrm>
            <a:off x="3291347" y="3104728"/>
            <a:ext cx="1920100" cy="324864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69" t="6951" r="40469" b="52385"/>
          <a:stretch/>
        </p:blipFill>
        <p:spPr>
          <a:xfrm>
            <a:off x="4053978" y="1918043"/>
            <a:ext cx="750448" cy="900538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647" y="1916651"/>
            <a:ext cx="1920097" cy="837937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834658" y="64008"/>
            <a:ext cx="9797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I. Contexte et objectifs</a:t>
            </a:r>
            <a:r>
              <a:rPr lang="fr-FR" dirty="0" smtClean="0">
                <a:solidFill>
                  <a:srgbClr val="FF0000"/>
                </a:solidFill>
              </a:rPr>
              <a:t>	</a:t>
            </a:r>
            <a:r>
              <a:rPr lang="fr-FR" dirty="0" smtClean="0"/>
              <a:t>II. Méthodologie	</a:t>
            </a:r>
            <a:r>
              <a:rPr lang="fr-FR" dirty="0" smtClean="0">
                <a:solidFill>
                  <a:srgbClr val="FF0000"/>
                </a:solidFill>
              </a:rPr>
              <a:t>III. Application à un cas d’étude</a:t>
            </a:r>
            <a:r>
              <a:rPr lang="fr-FR" dirty="0" smtClean="0"/>
              <a:t>	IV. Conclusion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704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57434" y="491419"/>
            <a:ext cx="8029074" cy="1030538"/>
          </a:xfrm>
        </p:spPr>
        <p:txBody>
          <a:bodyPr/>
          <a:lstStyle/>
          <a:p>
            <a:r>
              <a:rPr lang="fr-FR" dirty="0" smtClean="0"/>
              <a:t>Quantité des matériaux structurels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69F5-D498-45D0-8DFF-965D072F7CA5}" type="slidenum">
              <a:rPr lang="en-GB" smtClean="0"/>
              <a:t>6</a:t>
            </a:fld>
            <a:endParaRPr lang="en-GB"/>
          </a:p>
        </p:txBody>
      </p:sp>
      <p:sp>
        <p:nvSpPr>
          <p:cNvPr id="7" name="ZoneTexte 6"/>
          <p:cNvSpPr txBox="1"/>
          <p:nvPr/>
        </p:nvSpPr>
        <p:spPr>
          <a:xfrm>
            <a:off x="1209195" y="1726638"/>
            <a:ext cx="40050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Epaisseur équivalente de </a:t>
            </a:r>
            <a:r>
              <a:rPr lang="fr-FR" b="1" dirty="0" smtClean="0"/>
              <a:t>béton</a:t>
            </a:r>
            <a:r>
              <a:rPr lang="fr-FR" dirty="0" smtClean="0"/>
              <a:t> par m² de surface de plancher (m3/m²) en fonction du nombre d’étages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6999375" y="1720585"/>
            <a:ext cx="40050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Masse d’</a:t>
            </a:r>
            <a:r>
              <a:rPr lang="fr-FR" b="1" dirty="0" smtClean="0"/>
              <a:t>acier</a:t>
            </a:r>
            <a:r>
              <a:rPr lang="fr-FR" dirty="0" smtClean="0"/>
              <a:t> d’armature par m² de surface de plancher (kg/m²) en fonction du nombre d’étages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834658" y="64008"/>
            <a:ext cx="9797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I. Contexte et objectifs</a:t>
            </a:r>
            <a:r>
              <a:rPr lang="fr-FR" dirty="0" smtClean="0">
                <a:solidFill>
                  <a:srgbClr val="FF0000"/>
                </a:solidFill>
              </a:rPr>
              <a:t>	II. Méthodologie</a:t>
            </a:r>
            <a:r>
              <a:rPr lang="fr-FR" dirty="0" smtClean="0"/>
              <a:t>	III. Application à un cas d’étude	IV. Conclusion</a:t>
            </a:r>
            <a:endParaRPr lang="fr-FR" dirty="0"/>
          </a:p>
        </p:txBody>
      </p:sp>
      <p:grpSp>
        <p:nvGrpSpPr>
          <p:cNvPr id="21" name="Groupe 20"/>
          <p:cNvGrpSpPr/>
          <p:nvPr/>
        </p:nvGrpSpPr>
        <p:grpSpPr>
          <a:xfrm>
            <a:off x="174688" y="2702463"/>
            <a:ext cx="6636552" cy="3487434"/>
            <a:chOff x="174688" y="2702463"/>
            <a:chExt cx="6636552" cy="3487434"/>
          </a:xfrm>
        </p:grpSpPr>
        <p:sp>
          <p:nvSpPr>
            <p:cNvPr id="9" name="ZoneTexte 8"/>
            <p:cNvSpPr txBox="1"/>
            <p:nvPr/>
          </p:nvSpPr>
          <p:spPr>
            <a:xfrm rot="16200000">
              <a:off x="-985846" y="3862997"/>
              <a:ext cx="29058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 smtClean="0"/>
                <a:t>Épaisseur équivalente de béton (m3/m²)</a:t>
              </a:r>
              <a:endParaRPr lang="fr-FR" sz="1600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2410132" y="5851343"/>
              <a:ext cx="16031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Nombre d’étages</a:t>
              </a:r>
              <a:endParaRPr lang="fr-FR" sz="1600" dirty="0"/>
            </a:p>
          </p:txBody>
        </p:sp>
        <p:grpSp>
          <p:nvGrpSpPr>
            <p:cNvPr id="18" name="Groupe 17"/>
            <p:cNvGrpSpPr/>
            <p:nvPr/>
          </p:nvGrpSpPr>
          <p:grpSpPr>
            <a:xfrm>
              <a:off x="657434" y="2803073"/>
              <a:ext cx="6153806" cy="3050892"/>
              <a:chOff x="657434" y="2803073"/>
              <a:chExt cx="6153806" cy="3050892"/>
            </a:xfrm>
          </p:grpSpPr>
          <p:pic>
            <p:nvPicPr>
              <p:cNvPr id="5" name="Picture 3"/>
              <p:cNvPicPr/>
              <p:nvPr/>
            </p:nvPicPr>
            <p:blipFill rotWithShape="1">
              <a:blip r:embed="rId3"/>
              <a:srcRect l="7355" t="13619" b="12043"/>
              <a:stretch/>
            </p:blipFill>
            <p:spPr>
              <a:xfrm>
                <a:off x="1045125" y="2848597"/>
                <a:ext cx="4824608" cy="2637804"/>
              </a:xfrm>
              <a:prstGeom prst="rect">
                <a:avLst/>
              </a:prstGeom>
            </p:spPr>
          </p:pic>
          <p:sp>
            <p:nvSpPr>
              <p:cNvPr id="14" name="ZoneTexte 13"/>
              <p:cNvSpPr txBox="1"/>
              <p:nvPr/>
            </p:nvSpPr>
            <p:spPr>
              <a:xfrm>
                <a:off x="657434" y="2803073"/>
                <a:ext cx="472965" cy="2831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600"/>
                  </a:spcAft>
                </a:pPr>
                <a:r>
                  <a:rPr lang="fr-FR" sz="1400" dirty="0" smtClean="0"/>
                  <a:t>0,6</a:t>
                </a:r>
              </a:p>
              <a:p>
                <a:pPr>
                  <a:spcAft>
                    <a:spcPts val="1600"/>
                  </a:spcAft>
                </a:pPr>
                <a:r>
                  <a:rPr lang="fr-FR" sz="1400" dirty="0" smtClean="0"/>
                  <a:t>0,5</a:t>
                </a:r>
              </a:p>
              <a:p>
                <a:pPr>
                  <a:spcAft>
                    <a:spcPts val="1600"/>
                  </a:spcAft>
                </a:pPr>
                <a:r>
                  <a:rPr lang="fr-FR" sz="1400" dirty="0" smtClean="0"/>
                  <a:t>0,4</a:t>
                </a:r>
              </a:p>
              <a:p>
                <a:pPr>
                  <a:spcAft>
                    <a:spcPts val="1600"/>
                  </a:spcAft>
                </a:pPr>
                <a:r>
                  <a:rPr lang="fr-FR" sz="1400" dirty="0" smtClean="0"/>
                  <a:t>0,3</a:t>
                </a:r>
              </a:p>
              <a:p>
                <a:pPr>
                  <a:spcAft>
                    <a:spcPts val="1600"/>
                  </a:spcAft>
                </a:pPr>
                <a:r>
                  <a:rPr lang="fr-FR" sz="1400" dirty="0" smtClean="0"/>
                  <a:t>0,2</a:t>
                </a:r>
              </a:p>
              <a:p>
                <a:pPr>
                  <a:spcAft>
                    <a:spcPts val="1600"/>
                  </a:spcAft>
                </a:pPr>
                <a:r>
                  <a:rPr lang="fr-FR" sz="1400" dirty="0" smtClean="0"/>
                  <a:t>0,1</a:t>
                </a:r>
              </a:p>
              <a:p>
                <a:pPr>
                  <a:spcAft>
                    <a:spcPts val="1600"/>
                  </a:spcAft>
                </a:pPr>
                <a:r>
                  <a:rPr lang="fr-FR" sz="1400" dirty="0"/>
                  <a:t>0</a:t>
                </a:r>
              </a:p>
            </p:txBody>
          </p:sp>
          <p:sp>
            <p:nvSpPr>
              <p:cNvPr id="16" name="ZoneTexte 15"/>
              <p:cNvSpPr txBox="1"/>
              <p:nvPr/>
            </p:nvSpPr>
            <p:spPr>
              <a:xfrm>
                <a:off x="893916" y="5546188"/>
                <a:ext cx="59173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/>
                  <a:t>0          5         10       15       20       25        30       35       40        45       50    </a:t>
                </a:r>
                <a:endParaRPr lang="fr-FR" sz="1400" dirty="0"/>
              </a:p>
            </p:txBody>
          </p:sp>
        </p:grpSp>
      </p:grpSp>
      <p:grpSp>
        <p:nvGrpSpPr>
          <p:cNvPr id="20" name="Groupe 19"/>
          <p:cNvGrpSpPr/>
          <p:nvPr/>
        </p:nvGrpSpPr>
        <p:grpSpPr>
          <a:xfrm>
            <a:off x="6155395" y="2747966"/>
            <a:ext cx="6695101" cy="3441931"/>
            <a:chOff x="6155395" y="2747966"/>
            <a:chExt cx="6695101" cy="3441931"/>
          </a:xfrm>
        </p:grpSpPr>
        <p:pic>
          <p:nvPicPr>
            <p:cNvPr id="6" name="Picture 4"/>
            <p:cNvPicPr/>
            <p:nvPr/>
          </p:nvPicPr>
          <p:blipFill rotWithShape="1">
            <a:blip r:embed="rId4"/>
            <a:srcRect l="6203" t="13098" b="10776"/>
            <a:stretch/>
          </p:blipFill>
          <p:spPr>
            <a:xfrm>
              <a:off x="7025832" y="2839452"/>
              <a:ext cx="4906373" cy="2657458"/>
            </a:xfrm>
            <a:prstGeom prst="rect">
              <a:avLst/>
            </a:prstGeom>
          </p:spPr>
        </p:pic>
        <p:grpSp>
          <p:nvGrpSpPr>
            <p:cNvPr id="19" name="Groupe 18"/>
            <p:cNvGrpSpPr/>
            <p:nvPr/>
          </p:nvGrpSpPr>
          <p:grpSpPr>
            <a:xfrm>
              <a:off x="6155395" y="2747966"/>
              <a:ext cx="6695101" cy="3441931"/>
              <a:chOff x="6155395" y="2747966"/>
              <a:chExt cx="6695101" cy="3441931"/>
            </a:xfrm>
          </p:grpSpPr>
          <p:sp>
            <p:nvSpPr>
              <p:cNvPr id="10" name="ZoneTexte 9"/>
              <p:cNvSpPr txBox="1"/>
              <p:nvPr/>
            </p:nvSpPr>
            <p:spPr>
              <a:xfrm rot="16200000">
                <a:off x="5040364" y="3862997"/>
                <a:ext cx="281483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dirty="0" smtClean="0"/>
                  <a:t>Masse d’acier par unité de surface de plancher (kg/m²)</a:t>
                </a:r>
                <a:endParaRPr lang="fr-FR" sz="1600" dirty="0"/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8288638" y="5851343"/>
                <a:ext cx="16031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/>
                  <a:t>Nombre d’étages</a:t>
                </a:r>
                <a:endParaRPr lang="fr-FR" sz="1600" dirty="0"/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6665287" y="2803073"/>
                <a:ext cx="472965" cy="2759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3100"/>
                  </a:spcAft>
                </a:pPr>
                <a:r>
                  <a:rPr lang="fr-FR" sz="1400" dirty="0" smtClean="0"/>
                  <a:t>80</a:t>
                </a:r>
              </a:p>
              <a:p>
                <a:pPr>
                  <a:spcAft>
                    <a:spcPts val="3100"/>
                  </a:spcAft>
                </a:pPr>
                <a:r>
                  <a:rPr lang="fr-FR" sz="1400" dirty="0" smtClean="0"/>
                  <a:t>60</a:t>
                </a:r>
              </a:p>
              <a:p>
                <a:pPr>
                  <a:spcAft>
                    <a:spcPts val="3100"/>
                  </a:spcAft>
                </a:pPr>
                <a:r>
                  <a:rPr lang="fr-FR" sz="1400" dirty="0" smtClean="0"/>
                  <a:t>40</a:t>
                </a:r>
              </a:p>
              <a:p>
                <a:pPr>
                  <a:spcAft>
                    <a:spcPts val="3100"/>
                  </a:spcAft>
                </a:pPr>
                <a:r>
                  <a:rPr lang="fr-FR" sz="1400" dirty="0" smtClean="0"/>
                  <a:t>20</a:t>
                </a:r>
              </a:p>
              <a:p>
                <a:pPr>
                  <a:spcAft>
                    <a:spcPts val="3100"/>
                  </a:spcAft>
                </a:pPr>
                <a:r>
                  <a:rPr lang="fr-FR" sz="1400" dirty="0" smtClean="0"/>
                  <a:t>0</a:t>
                </a:r>
              </a:p>
            </p:txBody>
          </p:sp>
          <p:sp>
            <p:nvSpPr>
              <p:cNvPr id="17" name="ZoneTexte 16"/>
              <p:cNvSpPr txBox="1"/>
              <p:nvPr/>
            </p:nvSpPr>
            <p:spPr>
              <a:xfrm>
                <a:off x="6933172" y="5546188"/>
                <a:ext cx="59173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/>
                  <a:t>0          5         10       15       20       25        30       35       40        45       50    </a:t>
                </a:r>
                <a:endParaRPr lang="fr-FR" sz="1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8011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Quantification des matériaux structurel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69F5-D498-45D0-8DFF-965D072F7CA5}" type="slidenum">
              <a:rPr lang="en-GB" smtClean="0"/>
              <a:t>7</a:t>
            </a:fld>
            <a:endParaRPr lang="en-GB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316382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7" name="Graphique 6"/>
          <p:cNvGraphicFramePr/>
          <p:nvPr>
            <p:extLst>
              <p:ext uri="{D42A27DB-BD31-4B8C-83A1-F6EECF244321}">
                <p14:modId xmlns:p14="http://schemas.microsoft.com/office/powerpoint/2010/main" val="1496542130"/>
              </p:ext>
            </p:extLst>
          </p:nvPr>
        </p:nvGraphicFramePr>
        <p:xfrm>
          <a:off x="1055078" y="1690688"/>
          <a:ext cx="9407768" cy="4261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683096" y="5982811"/>
            <a:ext cx="810035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Quantités relatives de béton et d'acier des éléments structurels (d’après Mendes, 2022)</a:t>
            </a:r>
            <a:endParaRPr kumimoji="0" lang="fr-FR" alt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34658" y="64008"/>
            <a:ext cx="9797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I. Contexte et objectifs</a:t>
            </a:r>
            <a:r>
              <a:rPr lang="fr-FR" dirty="0" smtClean="0">
                <a:solidFill>
                  <a:srgbClr val="FF0000"/>
                </a:solidFill>
              </a:rPr>
              <a:t>	</a:t>
            </a:r>
            <a:r>
              <a:rPr lang="fr-FR" dirty="0" smtClean="0"/>
              <a:t>II. Méthodologie	</a:t>
            </a:r>
            <a:r>
              <a:rPr lang="fr-FR" dirty="0" smtClean="0">
                <a:solidFill>
                  <a:srgbClr val="FF0000"/>
                </a:solidFill>
              </a:rPr>
              <a:t>III. Application à un cas d’étude</a:t>
            </a:r>
            <a:r>
              <a:rPr lang="fr-FR" dirty="0" smtClean="0"/>
              <a:t>	IV. Conclusion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154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phique 5"/>
          <p:cNvGraphicFramePr/>
          <p:nvPr>
            <p:extLst>
              <p:ext uri="{D42A27DB-BD31-4B8C-83A1-F6EECF244321}">
                <p14:modId xmlns:p14="http://schemas.microsoft.com/office/powerpoint/2010/main" val="3793786850"/>
              </p:ext>
            </p:extLst>
          </p:nvPr>
        </p:nvGraphicFramePr>
        <p:xfrm>
          <a:off x="525516" y="1991806"/>
          <a:ext cx="10974821" cy="4670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 : Influence de la structure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4658" y="1519176"/>
            <a:ext cx="4206766" cy="477960"/>
          </a:xfrm>
        </p:spPr>
        <p:txBody>
          <a:bodyPr/>
          <a:lstStyle/>
          <a:p>
            <a:r>
              <a:rPr lang="fr-FR" dirty="0" smtClean="0"/>
              <a:t>Etape de construction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69F5-D498-45D0-8DFF-965D072F7CA5}" type="slidenum">
              <a:rPr lang="en-GB" smtClean="0"/>
              <a:t>8</a:t>
            </a:fld>
            <a:endParaRPr lang="en-GB"/>
          </a:p>
        </p:txBody>
      </p:sp>
      <p:sp>
        <p:nvSpPr>
          <p:cNvPr id="7" name="ZoneTexte 6"/>
          <p:cNvSpPr txBox="1"/>
          <p:nvPr/>
        </p:nvSpPr>
        <p:spPr>
          <a:xfrm>
            <a:off x="834658" y="64008"/>
            <a:ext cx="9797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I. Contexte et objectifs</a:t>
            </a:r>
            <a:r>
              <a:rPr lang="fr-FR" dirty="0" smtClean="0">
                <a:solidFill>
                  <a:srgbClr val="FF0000"/>
                </a:solidFill>
              </a:rPr>
              <a:t>	</a:t>
            </a:r>
            <a:r>
              <a:rPr lang="fr-FR" dirty="0" smtClean="0"/>
              <a:t>II. Méthodologie	</a:t>
            </a:r>
            <a:r>
              <a:rPr lang="fr-FR" dirty="0" smtClean="0">
                <a:solidFill>
                  <a:srgbClr val="FF0000"/>
                </a:solidFill>
              </a:rPr>
              <a:t>III. Application à un cas d’étude</a:t>
            </a:r>
            <a:r>
              <a:rPr lang="fr-FR" dirty="0" smtClean="0"/>
              <a:t>	IV. Conclusion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160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69F5-D498-45D0-8DFF-965D072F7CA5}" type="slidenum">
              <a:rPr lang="en-GB" smtClean="0"/>
              <a:t>9</a:t>
            </a:fld>
            <a:endParaRPr lang="en-GB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834658" y="490514"/>
            <a:ext cx="10515600" cy="887245"/>
          </a:xfrm>
        </p:spPr>
        <p:txBody>
          <a:bodyPr/>
          <a:lstStyle/>
          <a:p>
            <a:r>
              <a:rPr lang="fr-FR" dirty="0" smtClean="0"/>
              <a:t>Analyse de contribution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834658" y="64008"/>
            <a:ext cx="9797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I. Contexte et objectifs</a:t>
            </a:r>
            <a:r>
              <a:rPr lang="fr-FR" dirty="0" smtClean="0">
                <a:solidFill>
                  <a:srgbClr val="FF0000"/>
                </a:solidFill>
              </a:rPr>
              <a:t>	</a:t>
            </a:r>
            <a:r>
              <a:rPr lang="fr-FR" dirty="0" smtClean="0"/>
              <a:t>II. Méthodologie	</a:t>
            </a:r>
            <a:r>
              <a:rPr lang="fr-FR" dirty="0" smtClean="0">
                <a:solidFill>
                  <a:srgbClr val="FF0000"/>
                </a:solidFill>
              </a:rPr>
              <a:t>III. Application à un cas d’étude</a:t>
            </a:r>
            <a:r>
              <a:rPr lang="fr-FR" dirty="0" smtClean="0"/>
              <a:t>	IV. Conclusion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894712" y="1388780"/>
            <a:ext cx="542048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fr-FR" sz="2000" dirty="0"/>
              <a:t>Indicateur changement </a:t>
            </a:r>
            <a:r>
              <a:rPr lang="fr-FR" sz="2000" dirty="0" smtClean="0"/>
              <a:t>climatique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sz="2000" dirty="0" smtClean="0"/>
              <a:t>Résultats sur l’ensemble du cycle de vie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fr-FR" dirty="0" smtClean="0"/>
              <a:t>Ascenseurs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fr-FR" dirty="0"/>
              <a:t>S</a:t>
            </a:r>
            <a:r>
              <a:rPr lang="fr-FR" dirty="0" smtClean="0"/>
              <a:t>ystème PV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fr-FR" dirty="0" smtClean="0"/>
              <a:t>Agriculture urbaine</a:t>
            </a:r>
            <a:endParaRPr lang="fr-FR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fr-FR" dirty="0" smtClean="0"/>
              <a:t>Structure</a:t>
            </a:r>
            <a:endParaRPr lang="fr-FR" dirty="0"/>
          </a:p>
        </p:txBody>
      </p:sp>
      <p:grpSp>
        <p:nvGrpSpPr>
          <p:cNvPr id="7" name="Groupe 6"/>
          <p:cNvGrpSpPr/>
          <p:nvPr/>
        </p:nvGrpSpPr>
        <p:grpSpPr>
          <a:xfrm>
            <a:off x="1022763" y="3368157"/>
            <a:ext cx="9862458" cy="3353318"/>
            <a:chOff x="991232" y="3368157"/>
            <a:chExt cx="9862458" cy="3353318"/>
          </a:xfrm>
        </p:grpSpPr>
        <p:graphicFrame>
          <p:nvGraphicFramePr>
            <p:cNvPr id="10" name="Graphique 9">
              <a:extLst>
                <a:ext uri="{FF2B5EF4-FFF2-40B4-BE49-F238E27FC236}">
                  <a16:creationId xmlns:a16="http://schemas.microsoft.com/office/drawing/2014/main" id="{00000000-0008-0000-0000-000002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669001133"/>
                </p:ext>
              </p:extLst>
            </p:nvPr>
          </p:nvGraphicFramePr>
          <p:xfrm>
            <a:off x="991232" y="3368157"/>
            <a:ext cx="9862458" cy="335331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" name="ZoneTexte 1"/>
            <p:cNvSpPr txBox="1"/>
            <p:nvPr/>
          </p:nvSpPr>
          <p:spPr>
            <a:xfrm flipH="1">
              <a:off x="5386551" y="5892581"/>
              <a:ext cx="14188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3 bâtiments de 10 étages </a:t>
              </a:r>
              <a:endParaRPr lang="fr-FR" dirty="0"/>
            </a:p>
          </p:txBody>
        </p:sp>
        <p:sp>
          <p:nvSpPr>
            <p:cNvPr id="9" name="ZoneTexte 8"/>
            <p:cNvSpPr txBox="1"/>
            <p:nvPr/>
          </p:nvSpPr>
          <p:spPr>
            <a:xfrm flipH="1">
              <a:off x="2871462" y="5894059"/>
              <a:ext cx="14198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Tour de 30 étages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165017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1210</TotalTime>
  <Words>807</Words>
  <Application>Microsoft Office PowerPoint</Application>
  <PresentationFormat>Grand écran</PresentationFormat>
  <Paragraphs>148</Paragraphs>
  <Slides>11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Thème Office</vt:lpstr>
      <vt:lpstr>Couplage entre conception paramétrique et analyse de cycle de vie pour l’écoconception des bâtiments</vt:lpstr>
      <vt:lpstr>Contexte et objectifs</vt:lpstr>
      <vt:lpstr>Analyse de cycle de vie</vt:lpstr>
      <vt:lpstr>Couplage</vt:lpstr>
      <vt:lpstr>Cas d’étude</vt:lpstr>
      <vt:lpstr>Quantité des matériaux structurels</vt:lpstr>
      <vt:lpstr>Quantification des matériaux structurel</vt:lpstr>
      <vt:lpstr>Résultats : Influence de la structure</vt:lpstr>
      <vt:lpstr>Analyse de contribution</vt:lpstr>
      <vt:lpstr>Conclusion et perspectives</vt:lpstr>
      <vt:lpstr>Présentation PowerPoint</vt:lpstr>
    </vt:vector>
  </TitlesOfParts>
  <Company>Mines-Paristech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Aurore WURTZ</dc:creator>
  <cp:lastModifiedBy>Aurore WURTZ</cp:lastModifiedBy>
  <cp:revision>50</cp:revision>
  <dcterms:created xsi:type="dcterms:W3CDTF">2022-05-13T13:26:40Z</dcterms:created>
  <dcterms:modified xsi:type="dcterms:W3CDTF">2022-05-18T16:55:16Z</dcterms:modified>
</cp:coreProperties>
</file>